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Open Sans Extra Bold" panose="020B0604020202020204" charset="0"/>
      <p:regular r:id="rId28"/>
    </p:embeddedFont>
    <p:embeddedFont>
      <p:font typeface="Open Sans Light" panose="020B0306030504020204" pitchFamily="34" charset="0"/>
      <p:regular r:id="rId29"/>
    </p:embeddedFont>
    <p:embeddedFont>
      <p:font typeface="Poppins Light" panose="00000400000000000000" pitchFamily="2" charset="0"/>
      <p:regular r:id="rId30"/>
    </p:embeddedFont>
    <p:embeddedFont>
      <p:font typeface="Poppins Medium" panose="00000600000000000000" pitchFamily="2" charset="0"/>
      <p:regular r:id="rId31"/>
    </p:embeddedFont>
    <p:embeddedFont>
      <p:font typeface="Poppins Medium Bold" panose="020B0604020202020204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370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5045"/>
            <a:ext cx="3686991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endParaRPr/>
          </a:p>
        </p:txBody>
      </p:sp>
      <p:sp>
        <p:nvSpPr>
          <p:cNvPr id="3" name="TextBox 3"/>
          <p:cNvSpPr txBox="1"/>
          <p:nvPr/>
        </p:nvSpPr>
        <p:spPr>
          <a:xfrm>
            <a:off x="1028700" y="1580306"/>
            <a:ext cx="11330431" cy="340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0"/>
              </a:lnSpc>
            </a:pPr>
            <a:r>
              <a:rPr lang="en-US" sz="12000">
                <a:solidFill>
                  <a:srgbClr val="FFFFFF"/>
                </a:solidFill>
                <a:latin typeface="Poppins Medium Bold"/>
              </a:rPr>
              <a:t>Procesador multinúcleo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5637956"/>
            <a:ext cx="11330431" cy="3948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55">
                <a:solidFill>
                  <a:srgbClr val="FFFFFF"/>
                </a:solidFill>
                <a:latin typeface="Poppins Medium"/>
              </a:rPr>
              <a:t>LOS DEBIANERS</a:t>
            </a:r>
          </a:p>
          <a:p>
            <a:pPr>
              <a:lnSpc>
                <a:spcPts val="3919"/>
              </a:lnSpc>
            </a:pPr>
            <a:endParaRPr lang="en-US" sz="2799" spc="55">
              <a:solidFill>
                <a:srgbClr val="FFFFFF"/>
              </a:solidFill>
              <a:latin typeface="Poppins Medium"/>
            </a:endParaRPr>
          </a:p>
          <a:p>
            <a:pPr>
              <a:lnSpc>
                <a:spcPts val="3919"/>
              </a:lnSpc>
            </a:pPr>
            <a:r>
              <a:rPr lang="en-US" sz="2799" spc="55">
                <a:solidFill>
                  <a:srgbClr val="FFFFFF"/>
                </a:solidFill>
                <a:latin typeface="Poppins Medium"/>
              </a:rPr>
              <a:t>Yosshua Cisneros  -  179889</a:t>
            </a:r>
          </a:p>
          <a:p>
            <a:pPr>
              <a:lnSpc>
                <a:spcPts val="3919"/>
              </a:lnSpc>
            </a:pPr>
            <a:r>
              <a:rPr lang="en-US" sz="2799" spc="55">
                <a:solidFill>
                  <a:srgbClr val="FFFFFF"/>
                </a:solidFill>
                <a:latin typeface="Poppins Medium"/>
              </a:rPr>
              <a:t>Mauricio Gutiérrez  -  183014</a:t>
            </a:r>
          </a:p>
          <a:p>
            <a:pPr>
              <a:lnSpc>
                <a:spcPts val="3919"/>
              </a:lnSpc>
            </a:pPr>
            <a:r>
              <a:rPr lang="en-US" sz="2799" spc="55">
                <a:solidFill>
                  <a:srgbClr val="FFFFFF"/>
                </a:solidFill>
                <a:latin typeface="Poppins Medium"/>
              </a:rPr>
              <a:t>Rodrigo Plauchú  -  182671</a:t>
            </a:r>
          </a:p>
          <a:p>
            <a:pPr>
              <a:lnSpc>
                <a:spcPts val="3919"/>
              </a:lnSpc>
            </a:pPr>
            <a:endParaRPr lang="en-US" sz="2799" spc="55">
              <a:solidFill>
                <a:srgbClr val="FFFFFF"/>
              </a:solidFill>
              <a:latin typeface="Poppins Medium"/>
            </a:endParaRPr>
          </a:p>
          <a:p>
            <a:pPr>
              <a:lnSpc>
                <a:spcPts val="3919"/>
              </a:lnSpc>
            </a:pPr>
            <a:endParaRPr lang="en-US" sz="2799" spc="55">
              <a:solidFill>
                <a:srgbClr val="FFFFFF"/>
              </a:solidFill>
              <a:latin typeface="Poppins Medium"/>
            </a:endParaRPr>
          </a:p>
          <a:p>
            <a:pPr>
              <a:lnSpc>
                <a:spcPts val="3920"/>
              </a:lnSpc>
            </a:pPr>
            <a:r>
              <a:rPr lang="en-US" sz="2800" spc="55">
                <a:solidFill>
                  <a:srgbClr val="FFFFFF"/>
                </a:solidFill>
                <a:latin typeface="Poppins Medium"/>
              </a:rPr>
              <a:t>Sistemas Operativos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147226" y="4496127"/>
            <a:ext cx="10140774" cy="570418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489548" y="-703642"/>
            <a:ext cx="5793986" cy="584714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28700" y="4432623"/>
            <a:ext cx="16230600" cy="4505129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232234" y="1714500"/>
            <a:ext cx="12893977" cy="2337829"/>
            <a:chOff x="0" y="0"/>
            <a:chExt cx="17191969" cy="3117105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17191969" cy="182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Atención a procesos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440830"/>
              <a:ext cx="17191969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Poppins Light"/>
                </a:rPr>
                <a:t>Procesamiento paralelo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38415" y="3326577"/>
            <a:ext cx="14811170" cy="3633845"/>
            <a:chOff x="0" y="0"/>
            <a:chExt cx="19748227" cy="4845127"/>
          </a:xfrm>
        </p:grpSpPr>
        <p:sp>
          <p:nvSpPr>
            <p:cNvPr id="3" name="TextBox 3"/>
            <p:cNvSpPr txBox="1"/>
            <p:nvPr/>
          </p:nvSpPr>
          <p:spPr>
            <a:xfrm>
              <a:off x="0" y="4288444"/>
              <a:ext cx="19748227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500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0"/>
              <a:ext cx="19748227" cy="25781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640"/>
                </a:lnSpc>
              </a:pPr>
              <a:endParaRPr/>
            </a:p>
            <a:p>
              <a:pPr>
                <a:lnSpc>
                  <a:spcPts val="4800"/>
                </a:lnSpc>
              </a:pPr>
              <a:r>
                <a:rPr lang="en-US" sz="4000">
                  <a:solidFill>
                    <a:srgbClr val="FFFFFF"/>
                  </a:solidFill>
                  <a:latin typeface="Poppins Medium"/>
                </a:rPr>
                <a:t>¿Procesador multicore relacionado con tecnologías threading y Multi-threading?</a:t>
              </a: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3349538"/>
              <a:ext cx="19748227" cy="0"/>
            </a:xfrm>
            <a:prstGeom prst="line">
              <a:avLst/>
            </a:prstGeom>
            <a:ln w="25400" cap="rnd">
              <a:solidFill>
                <a:srgbClr val="10B5BF"/>
              </a:solidFill>
              <a:prstDash val="solid"/>
              <a:headEnd type="none" w="sm" len="sm"/>
              <a:tailEnd type="none" w="sm" len="sm"/>
            </a:ln>
          </p:spPr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696604" y="1439803"/>
            <a:ext cx="10894791" cy="844816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967856" y="190500"/>
            <a:ext cx="12352285" cy="9940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68"/>
              </a:lnSpc>
            </a:pPr>
            <a:r>
              <a:rPr lang="en-US" sz="5834" dirty="0">
                <a:solidFill>
                  <a:srgbClr val="FFFFFF"/>
                </a:solidFill>
                <a:latin typeface="Open Sans Extra Bold"/>
              </a:rPr>
              <a:t>Threading y Multi-Threading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734864" y="1028700"/>
            <a:ext cx="10818273" cy="859703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236656" y="34689"/>
            <a:ext cx="9814688" cy="994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68"/>
              </a:lnSpc>
            </a:pPr>
            <a:r>
              <a:rPr lang="en-US" sz="5834">
                <a:solidFill>
                  <a:srgbClr val="FFFFFF"/>
                </a:solidFill>
                <a:latin typeface="Open Sans Extra Bold"/>
              </a:rPr>
              <a:t>Interacción entre núcleos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971442" y="1308473"/>
            <a:ext cx="8732160" cy="838853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492950" y="92988"/>
            <a:ext cx="11689144" cy="9940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68"/>
              </a:lnSpc>
            </a:pPr>
            <a:r>
              <a:rPr lang="en-US" sz="5834" dirty="0" err="1">
                <a:solidFill>
                  <a:srgbClr val="FFFFFF"/>
                </a:solidFill>
                <a:latin typeface="Open Sans Extra Bold"/>
              </a:rPr>
              <a:t>Interacción</a:t>
            </a:r>
            <a:r>
              <a:rPr lang="en-US" sz="5834" dirty="0">
                <a:solidFill>
                  <a:srgbClr val="FFFFFF"/>
                </a:solidFill>
                <a:latin typeface="Open Sans Extra Bold"/>
              </a:rPr>
              <a:t> entre </a:t>
            </a:r>
            <a:r>
              <a:rPr lang="en-US" sz="5834" dirty="0" err="1">
                <a:solidFill>
                  <a:srgbClr val="FFFFFF"/>
                </a:solidFill>
                <a:latin typeface="Open Sans Extra Bold"/>
              </a:rPr>
              <a:t>núcleos</a:t>
            </a:r>
            <a:endParaRPr lang="en-US" sz="5834" dirty="0">
              <a:solidFill>
                <a:srgbClr val="FFFFFF"/>
              </a:solidFill>
              <a:latin typeface="Open Sans Extra 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32774" y="1967499"/>
            <a:ext cx="11822452" cy="6352002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451828" y="266700"/>
            <a:ext cx="11384344" cy="9940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68"/>
              </a:lnSpc>
            </a:pPr>
            <a:r>
              <a:rPr lang="en-US" sz="5834" dirty="0" err="1">
                <a:solidFill>
                  <a:srgbClr val="FFFFFF"/>
                </a:solidFill>
                <a:latin typeface="Open Sans Extra Bold"/>
              </a:rPr>
              <a:t>Interacción</a:t>
            </a:r>
            <a:r>
              <a:rPr lang="en-US" sz="5834" dirty="0">
                <a:solidFill>
                  <a:srgbClr val="FFFFFF"/>
                </a:solidFill>
                <a:latin typeface="Open Sans Extra Bold"/>
              </a:rPr>
              <a:t> entre </a:t>
            </a:r>
            <a:r>
              <a:rPr lang="en-US" sz="5834" dirty="0" err="1">
                <a:solidFill>
                  <a:srgbClr val="FFFFFF"/>
                </a:solidFill>
                <a:latin typeface="Open Sans Extra Bold"/>
              </a:rPr>
              <a:t>núcleos</a:t>
            </a:r>
            <a:endParaRPr lang="en-US" sz="5834" dirty="0">
              <a:solidFill>
                <a:srgbClr val="FFFFFF"/>
              </a:solidFill>
              <a:latin typeface="Open Sans Extra 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455317" y="1267142"/>
            <a:ext cx="12293951" cy="7752716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7368134" y="34689"/>
            <a:ext cx="3551732" cy="9940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68"/>
              </a:lnSpc>
            </a:pPr>
            <a:r>
              <a:rPr lang="en-US" sz="5834">
                <a:solidFill>
                  <a:srgbClr val="FFFFFF"/>
                </a:solidFill>
                <a:latin typeface="Open Sans Extra Bold"/>
              </a:rPr>
              <a:t>Jerarquía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183121" y="1349026"/>
            <a:ext cx="12679718" cy="8399021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464149" y="-133350"/>
            <a:ext cx="15359703" cy="1227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54"/>
              </a:lnSpc>
            </a:pPr>
            <a:r>
              <a:rPr lang="en-US" sz="7181">
                <a:solidFill>
                  <a:srgbClr val="FFFFFF"/>
                </a:solidFill>
                <a:latin typeface="Open Sans Extra Bold"/>
              </a:rPr>
              <a:t>Tabla comparativa procesadores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752471" y="-133350"/>
            <a:ext cx="4783058" cy="1227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54"/>
              </a:lnSpc>
            </a:pPr>
            <a:r>
              <a:rPr lang="en-US" sz="7181">
                <a:solidFill>
                  <a:srgbClr val="FFFFFF"/>
                </a:solidFill>
                <a:latin typeface="Open Sans Extra Bold"/>
              </a:rPr>
              <a:t>Alta gama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583283" y="1327278"/>
            <a:ext cx="12592779" cy="8178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09203" lvl="1" indent="-554602" algn="ctr">
              <a:lnSpc>
                <a:spcPts val="7192"/>
              </a:lnSpc>
              <a:buFont typeface="Arial"/>
              <a:buChar char="•"/>
            </a:pPr>
            <a:r>
              <a:rPr lang="en-US" sz="5137">
                <a:solidFill>
                  <a:srgbClr val="FFFFFF"/>
                </a:solidFill>
                <a:latin typeface="Open Sans Light"/>
              </a:rPr>
              <a:t>Intel 12va gen</a:t>
            </a:r>
          </a:p>
          <a:p>
            <a:pPr marL="1109203" lvl="1" indent="-554602" algn="ctr">
              <a:lnSpc>
                <a:spcPts val="7192"/>
              </a:lnSpc>
              <a:buFont typeface="Arial"/>
              <a:buChar char="•"/>
            </a:pPr>
            <a:r>
              <a:rPr lang="en-US" sz="5137">
                <a:solidFill>
                  <a:srgbClr val="FFFFFF"/>
                </a:solidFill>
                <a:latin typeface="Open Sans Light"/>
              </a:rPr>
              <a:t>10nm</a:t>
            </a:r>
          </a:p>
          <a:p>
            <a:pPr marL="1109203" lvl="1" indent="-554602" algn="ctr">
              <a:lnSpc>
                <a:spcPts val="7192"/>
              </a:lnSpc>
              <a:buFont typeface="Arial"/>
              <a:buChar char="•"/>
            </a:pPr>
            <a:r>
              <a:rPr lang="en-US" sz="5137">
                <a:solidFill>
                  <a:srgbClr val="FFFFFF"/>
                </a:solidFill>
                <a:latin typeface="Open Sans Light"/>
              </a:rPr>
              <a:t>Mayor cantidad de núcleos</a:t>
            </a:r>
          </a:p>
          <a:p>
            <a:pPr marL="1109203" lvl="1" indent="-554602" algn="ctr">
              <a:lnSpc>
                <a:spcPts val="7192"/>
              </a:lnSpc>
              <a:buFont typeface="Arial"/>
              <a:buChar char="•"/>
            </a:pPr>
            <a:r>
              <a:rPr lang="en-US" sz="5137">
                <a:solidFill>
                  <a:srgbClr val="FFFFFF"/>
                </a:solidFill>
                <a:latin typeface="Open Sans Light"/>
              </a:rPr>
              <a:t>AMD se ha quedado atrás vs Intel</a:t>
            </a:r>
          </a:p>
          <a:p>
            <a:pPr marL="1109203" lvl="1" indent="-554602" algn="ctr">
              <a:lnSpc>
                <a:spcPts val="7192"/>
              </a:lnSpc>
              <a:buFont typeface="Arial"/>
              <a:buChar char="•"/>
            </a:pPr>
            <a:r>
              <a:rPr lang="en-US" sz="5137">
                <a:solidFill>
                  <a:srgbClr val="FFFFFF"/>
                </a:solidFill>
                <a:latin typeface="Open Sans Light"/>
              </a:rPr>
              <a:t>4 frecuencias de reloj (2 base y 2 boost)</a:t>
            </a:r>
          </a:p>
          <a:p>
            <a:pPr marL="1109203" lvl="1" indent="-554602" algn="ctr">
              <a:lnSpc>
                <a:spcPts val="7192"/>
              </a:lnSpc>
              <a:buFont typeface="Arial"/>
              <a:buChar char="•"/>
            </a:pPr>
            <a:r>
              <a:rPr lang="en-US" sz="5137">
                <a:solidFill>
                  <a:srgbClr val="FFFFFF"/>
                </a:solidFill>
                <a:latin typeface="Open Sans Light"/>
              </a:rPr>
              <a:t>Ambas empresas buscan ofrecer las mejores calidades y prestaciones en sus chips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6561125" y="7768396"/>
            <a:ext cx="1396350" cy="215113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583844" y="1443038"/>
            <a:ext cx="15120312" cy="7400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400"/>
              </a:lnSpc>
              <a:spcBef>
                <a:spcPct val="0"/>
              </a:spcBef>
            </a:pPr>
            <a:r>
              <a:rPr lang="en-US" sz="7000">
                <a:solidFill>
                  <a:srgbClr val="FFFFFF"/>
                </a:solidFill>
                <a:latin typeface="Poppins Medium Bold"/>
              </a:rPr>
              <a:t>¿Por qué la industria decidió aumentar el poder de procesamiento de un procesador a través de varios núcleos y no de hacer un procesador con instrucciones más poderosas?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90877" y="606938"/>
            <a:ext cx="5887373" cy="9089512"/>
            <a:chOff x="0" y="0"/>
            <a:chExt cx="7849830" cy="12119350"/>
          </a:xfrm>
        </p:grpSpPr>
        <p:sp>
          <p:nvSpPr>
            <p:cNvPr id="3" name="TextBox 3"/>
            <p:cNvSpPr txBox="1"/>
            <p:nvPr/>
          </p:nvSpPr>
          <p:spPr>
            <a:xfrm>
              <a:off x="0" y="-57150"/>
              <a:ext cx="7849830" cy="17250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Poppins Light"/>
                </a:rPr>
                <a:t>¿Qué significa que un microchip, o chip, contenga un procesador de varios núcleos?</a:t>
              </a:r>
            </a:p>
          </p:txBody>
        </p:sp>
        <p:sp>
          <p:nvSpPr>
            <p:cNvPr id="4" name="AutoShape 4"/>
            <p:cNvSpPr/>
            <p:nvPr/>
          </p:nvSpPr>
          <p:spPr>
            <a:xfrm>
              <a:off x="0" y="2275348"/>
              <a:ext cx="7849830" cy="0"/>
            </a:xfrm>
            <a:prstGeom prst="line">
              <a:avLst/>
            </a:prstGeom>
            <a:ln w="25400" cap="rnd">
              <a:solidFill>
                <a:srgbClr val="10B5B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2851013"/>
              <a:ext cx="7849830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Poppins Light"/>
                </a:rPr>
                <a:t>¿Cómo funciona? </a:t>
              </a:r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4015112"/>
              <a:ext cx="7849830" cy="0"/>
            </a:xfrm>
            <a:prstGeom prst="line">
              <a:avLst/>
            </a:prstGeom>
            <a:ln w="25400" cap="rnd">
              <a:solidFill>
                <a:srgbClr val="10B5B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4590777"/>
              <a:ext cx="7849830" cy="5566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Poppins Light"/>
                </a:rPr>
                <a:t>¿Cuál es su arquitectura? 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5754875"/>
              <a:ext cx="7849830" cy="0"/>
            </a:xfrm>
            <a:prstGeom prst="line">
              <a:avLst/>
            </a:prstGeom>
            <a:ln w="25400" cap="rnd">
              <a:solidFill>
                <a:srgbClr val="10B5B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6330540"/>
              <a:ext cx="7849830" cy="1140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Poppins Light"/>
                </a:rPr>
                <a:t>¿Cómo es la atención a los procesos?</a:t>
              </a:r>
            </a:p>
          </p:txBody>
        </p:sp>
        <p:sp>
          <p:nvSpPr>
            <p:cNvPr id="10" name="AutoShape 10"/>
            <p:cNvSpPr/>
            <p:nvPr/>
          </p:nvSpPr>
          <p:spPr>
            <a:xfrm>
              <a:off x="0" y="8078838"/>
              <a:ext cx="7849830" cy="0"/>
            </a:xfrm>
            <a:prstGeom prst="line">
              <a:avLst/>
            </a:prstGeom>
            <a:ln w="25400" cap="rnd">
              <a:solidFill>
                <a:srgbClr val="10B5B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8654503"/>
              <a:ext cx="7849830" cy="1140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Poppins Light"/>
                </a:rPr>
                <a:t>¿Interactúan los núcleos entre sí, hay algún orden jerárquico entre ellos?</a:t>
              </a:r>
            </a:p>
          </p:txBody>
        </p:sp>
        <p:sp>
          <p:nvSpPr>
            <p:cNvPr id="12" name="AutoShape 12"/>
            <p:cNvSpPr/>
            <p:nvPr/>
          </p:nvSpPr>
          <p:spPr>
            <a:xfrm>
              <a:off x="0" y="10402802"/>
              <a:ext cx="7849830" cy="0"/>
            </a:xfrm>
            <a:prstGeom prst="line">
              <a:avLst/>
            </a:prstGeom>
            <a:ln w="25400" cap="rnd">
              <a:solidFill>
                <a:srgbClr val="10B5BF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10978467"/>
              <a:ext cx="7849830" cy="1140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>
                  <a:solidFill>
                    <a:srgbClr val="FFFFFF"/>
                  </a:solidFill>
                  <a:latin typeface="Poppins Light"/>
                </a:rPr>
                <a:t>¿Relacionados con tecnologías threading y Multi-threading?</a:t>
              </a:r>
            </a:p>
          </p:txBody>
        </p:sp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399531" y="5821329"/>
            <a:ext cx="5793986" cy="5847142"/>
          </a:xfrm>
          <a:prstGeom prst="rect">
            <a:avLst/>
          </a:prstGeom>
        </p:spPr>
      </p:pic>
      <p:grpSp>
        <p:nvGrpSpPr>
          <p:cNvPr id="15" name="Group 15"/>
          <p:cNvGrpSpPr/>
          <p:nvPr/>
        </p:nvGrpSpPr>
        <p:grpSpPr>
          <a:xfrm>
            <a:off x="397337" y="1307742"/>
            <a:ext cx="8746663" cy="3835758"/>
            <a:chOff x="0" y="0"/>
            <a:chExt cx="11662217" cy="5114343"/>
          </a:xfrm>
        </p:grpSpPr>
        <p:sp>
          <p:nvSpPr>
            <p:cNvPr id="16" name="TextBox 16"/>
            <p:cNvSpPr txBox="1"/>
            <p:nvPr/>
          </p:nvSpPr>
          <p:spPr>
            <a:xfrm>
              <a:off x="0" y="4495218"/>
              <a:ext cx="11662217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3600"/>
                </a:lnSpc>
              </a:pPr>
              <a:r>
                <a:rPr lang="en-US" sz="3000">
                  <a:solidFill>
                    <a:srgbClr val="FFFFFF"/>
                  </a:solidFill>
                  <a:latin typeface="Poppins Medium"/>
                </a:rPr>
                <a:t>Agenda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0"/>
              <a:ext cx="11662217" cy="3657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Procesadores</a:t>
              </a:r>
            </a:p>
            <a:p>
              <a:pPr algn="r"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multicore 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687282" y="-114300"/>
            <a:ext cx="6913436" cy="12278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054"/>
              </a:lnSpc>
            </a:pPr>
            <a:r>
              <a:rPr lang="en-US" sz="7181" dirty="0" err="1">
                <a:solidFill>
                  <a:srgbClr val="FFFFFF"/>
                </a:solidFill>
                <a:latin typeface="Open Sans Extra Bold"/>
              </a:rPr>
              <a:t>Conclusiones</a:t>
            </a:r>
            <a:endParaRPr lang="en-US" sz="7181" dirty="0">
              <a:solidFill>
                <a:srgbClr val="FFFFFF"/>
              </a:solidFill>
              <a:latin typeface="Open Sans Extra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2583283" y="1327278"/>
            <a:ext cx="12592779" cy="7203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09204" lvl="1" indent="-554602" algn="ctr">
              <a:lnSpc>
                <a:spcPts val="7192"/>
              </a:lnSpc>
              <a:buFont typeface="Arial"/>
              <a:buChar char="•"/>
            </a:pPr>
            <a:r>
              <a:rPr lang="en-US" sz="5137">
                <a:solidFill>
                  <a:srgbClr val="FFFFFF"/>
                </a:solidFill>
                <a:latin typeface="Open Sans Light"/>
              </a:rPr>
              <a:t>Las prestaciones han ido en aumento de acuerdo a las necesidades computacionales de hoy en día</a:t>
            </a:r>
          </a:p>
          <a:p>
            <a:pPr algn="ctr">
              <a:lnSpc>
                <a:spcPts val="7192"/>
              </a:lnSpc>
            </a:pPr>
            <a:endParaRPr lang="en-US" sz="5137">
              <a:solidFill>
                <a:srgbClr val="FFFFFF"/>
              </a:solidFill>
              <a:latin typeface="Open Sans Light"/>
            </a:endParaRPr>
          </a:p>
          <a:p>
            <a:pPr marL="1109204" lvl="1" indent="-554602" algn="ctr">
              <a:lnSpc>
                <a:spcPts val="7192"/>
              </a:lnSpc>
              <a:buFont typeface="Arial"/>
              <a:buChar char="•"/>
            </a:pPr>
            <a:r>
              <a:rPr lang="en-US" sz="5137">
                <a:solidFill>
                  <a:srgbClr val="FFFFFF"/>
                </a:solidFill>
                <a:latin typeface="Open Sans Light"/>
              </a:rPr>
              <a:t>Gracias al desarrollo de tecnologías como procesamiento paralelo y multi-threading se ha podido bajar costos y tiempos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9388" y="6178843"/>
            <a:ext cx="10336162" cy="2464158"/>
            <a:chOff x="0" y="0"/>
            <a:chExt cx="13781550" cy="3285543"/>
          </a:xfrm>
        </p:grpSpPr>
        <p:sp>
          <p:nvSpPr>
            <p:cNvPr id="3" name="TextBox 3"/>
            <p:cNvSpPr txBox="1"/>
            <p:nvPr/>
          </p:nvSpPr>
          <p:spPr>
            <a:xfrm>
              <a:off x="0" y="2666418"/>
              <a:ext cx="1378155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0"/>
              <a:ext cx="13781550" cy="182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Preguntas</a:t>
              </a:r>
            </a:p>
          </p:txBody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144000" y="-1400753"/>
            <a:ext cx="7160084" cy="547746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7698346">
            <a:off x="14309952" y="2598981"/>
            <a:ext cx="2866797" cy="2955461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71550"/>
            <a:ext cx="16447168" cy="80611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34"/>
              </a:lnSpc>
              <a:spcBef>
                <a:spcPct val="0"/>
              </a:spcBef>
            </a:pPr>
            <a:r>
              <a:rPr lang="en-US" sz="2881">
                <a:solidFill>
                  <a:srgbClr val="FFFFFF"/>
                </a:solidFill>
                <a:latin typeface="Open Sans Extra Bold"/>
              </a:rPr>
              <a:t>Referencias</a:t>
            </a:r>
          </a:p>
          <a:p>
            <a:pPr>
              <a:lnSpc>
                <a:spcPts val="4034"/>
              </a:lnSpc>
              <a:spcBef>
                <a:spcPct val="0"/>
              </a:spcBef>
            </a:pPr>
            <a:endParaRPr lang="en-US" sz="2881">
              <a:solidFill>
                <a:srgbClr val="FFFFFF"/>
              </a:solidFill>
              <a:latin typeface="Open Sans Extra Bold"/>
            </a:endParaRPr>
          </a:p>
          <a:p>
            <a:pPr>
              <a:lnSpc>
                <a:spcPts val="4034"/>
              </a:lnSpc>
              <a:spcBef>
                <a:spcPct val="0"/>
              </a:spcBef>
            </a:pPr>
            <a:r>
              <a:rPr lang="en-US" sz="2881">
                <a:solidFill>
                  <a:srgbClr val="FFFFFF"/>
                </a:solidFill>
                <a:latin typeface="Open Sans Extra Bold"/>
              </a:rPr>
              <a:t>https://hmong.es/wiki/Multi-core_processor</a:t>
            </a:r>
          </a:p>
          <a:p>
            <a:pPr>
              <a:lnSpc>
                <a:spcPts val="4034"/>
              </a:lnSpc>
              <a:spcBef>
                <a:spcPct val="0"/>
              </a:spcBef>
            </a:pPr>
            <a:endParaRPr lang="en-US" sz="2881">
              <a:solidFill>
                <a:srgbClr val="FFFFFF"/>
              </a:solidFill>
              <a:latin typeface="Open Sans Extra Bold"/>
            </a:endParaRPr>
          </a:p>
          <a:p>
            <a:pPr>
              <a:lnSpc>
                <a:spcPts val="4034"/>
              </a:lnSpc>
              <a:spcBef>
                <a:spcPct val="0"/>
              </a:spcBef>
            </a:pPr>
            <a:r>
              <a:rPr lang="en-US" sz="2881">
                <a:solidFill>
                  <a:srgbClr val="FFFFFF"/>
                </a:solidFill>
                <a:latin typeface="Open Sans Extra Bold"/>
              </a:rPr>
              <a:t>https://www.profesionalreview.com/2019/07/14/procesador-multinucleo/#:~:text=El%20primer%20procesador%20multin%C3%BAcleo%20fue,en%20sus%20ordenadores%20de%20escritorio.</a:t>
            </a:r>
          </a:p>
          <a:p>
            <a:pPr>
              <a:lnSpc>
                <a:spcPts val="4034"/>
              </a:lnSpc>
              <a:spcBef>
                <a:spcPct val="0"/>
              </a:spcBef>
            </a:pPr>
            <a:endParaRPr lang="en-US" sz="2881">
              <a:solidFill>
                <a:srgbClr val="FFFFFF"/>
              </a:solidFill>
              <a:latin typeface="Open Sans Extra Bold"/>
            </a:endParaRPr>
          </a:p>
          <a:p>
            <a:pPr>
              <a:lnSpc>
                <a:spcPts val="4034"/>
              </a:lnSpc>
              <a:spcBef>
                <a:spcPct val="0"/>
              </a:spcBef>
            </a:pPr>
            <a:r>
              <a:rPr lang="en-US" sz="2881">
                <a:solidFill>
                  <a:srgbClr val="FFFFFF"/>
                </a:solidFill>
                <a:latin typeface="Open Sans Extra Bold"/>
              </a:rPr>
              <a:t>https://www.profesionalreview.com/procesador-cpu/#:~:text=En%20este%20sentido%2C%20actualmente%20existen,el%20microprocesador%20digital%20en%201945.</a:t>
            </a:r>
          </a:p>
          <a:p>
            <a:pPr>
              <a:lnSpc>
                <a:spcPts val="4034"/>
              </a:lnSpc>
              <a:spcBef>
                <a:spcPct val="0"/>
              </a:spcBef>
            </a:pPr>
            <a:endParaRPr lang="en-US" sz="2881">
              <a:solidFill>
                <a:srgbClr val="FFFFFF"/>
              </a:solidFill>
              <a:latin typeface="Open Sans Extra Bold"/>
            </a:endParaRPr>
          </a:p>
          <a:p>
            <a:pPr>
              <a:lnSpc>
                <a:spcPts val="4034"/>
              </a:lnSpc>
              <a:spcBef>
                <a:spcPct val="0"/>
              </a:spcBef>
            </a:pPr>
            <a:r>
              <a:rPr lang="en-US" sz="2881">
                <a:solidFill>
                  <a:srgbClr val="FFFFFF"/>
                </a:solidFill>
                <a:latin typeface="Open Sans Extra Bold"/>
              </a:rPr>
              <a:t>https://www.profesionalreview.com/2021/02/13/nucleo-procesador/</a:t>
            </a:r>
          </a:p>
          <a:p>
            <a:pPr>
              <a:lnSpc>
                <a:spcPts val="4034"/>
              </a:lnSpc>
              <a:spcBef>
                <a:spcPct val="0"/>
              </a:spcBef>
            </a:pPr>
            <a:endParaRPr lang="en-US" sz="2881">
              <a:solidFill>
                <a:srgbClr val="FFFFFF"/>
              </a:solidFill>
              <a:latin typeface="Open Sans Extra Bold"/>
            </a:endParaRPr>
          </a:p>
          <a:p>
            <a:pPr>
              <a:lnSpc>
                <a:spcPts val="4034"/>
              </a:lnSpc>
              <a:spcBef>
                <a:spcPct val="0"/>
              </a:spcBef>
            </a:pPr>
            <a:r>
              <a:rPr lang="en-US" sz="2881">
                <a:solidFill>
                  <a:srgbClr val="FFFFFF"/>
                </a:solidFill>
                <a:latin typeface="Open Sans Extra Bold"/>
              </a:rPr>
              <a:t>https://www.profesionalreview.com/2018/04/01/que-es-la-ley-de-moore-y-para-que-sirve/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5110084" y="4011996"/>
            <a:ext cx="9326880" cy="5246304"/>
            <a:chOff x="0" y="0"/>
            <a:chExt cx="1128903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2"/>
              <a:stretch>
                <a:fillRect t="-21118" b="-2111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232234" y="1028700"/>
            <a:ext cx="11029082" cy="3709429"/>
            <a:chOff x="0" y="0"/>
            <a:chExt cx="14705443" cy="4945905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14705443" cy="3657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Procesadores single core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269630"/>
              <a:ext cx="14705443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3489548" y="-703642"/>
            <a:ext cx="5793986" cy="58471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5503244" y="4252627"/>
            <a:ext cx="9326880" cy="5246304"/>
            <a:chOff x="0" y="0"/>
            <a:chExt cx="1128903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l="l" t="t" r="r" b="b"/>
              <a:pathLst>
                <a:path w="11287761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2"/>
              <a:stretch>
                <a:fillRect l="-3703" r="-370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232234" y="1028700"/>
            <a:ext cx="11029082" cy="3709429"/>
            <a:chOff x="0" y="0"/>
            <a:chExt cx="14705443" cy="4945905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14705443" cy="36576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Procesadores multicore 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269630"/>
              <a:ext cx="14705443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Poppins Light"/>
                </a:rPr>
                <a:t>Funcionamiento</a:t>
              </a: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3489548" y="-703642"/>
            <a:ext cx="5793986" cy="584714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489548" y="-703642"/>
            <a:ext cx="5793986" cy="584714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390769" y="1028700"/>
            <a:ext cx="10200696" cy="8527782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232234" y="1714500"/>
            <a:ext cx="5043372" cy="2337829"/>
            <a:chOff x="0" y="0"/>
            <a:chExt cx="6724496" cy="3117105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6724496" cy="182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Ejemplo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440830"/>
              <a:ext cx="6724496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Poppins Light"/>
                </a:rPr>
                <a:t>Intel 12900k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078814" y="3146760"/>
            <a:ext cx="15639274" cy="611154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2078814" y="-133350"/>
            <a:ext cx="14130371" cy="2504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54"/>
              </a:lnSpc>
            </a:pPr>
            <a:r>
              <a:rPr lang="en-US" sz="7181">
                <a:solidFill>
                  <a:srgbClr val="FFFFFF"/>
                </a:solidFill>
                <a:latin typeface="Open Sans Extra Bold"/>
              </a:rPr>
              <a:t>Arquitecturas en procesadores multinúcleo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737196" y="2371399"/>
            <a:ext cx="11360301" cy="761257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0" y="-133350"/>
            <a:ext cx="18288000" cy="25047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54"/>
              </a:lnSpc>
            </a:pPr>
            <a:r>
              <a:rPr lang="en-US" sz="7181">
                <a:solidFill>
                  <a:srgbClr val="FFFFFF"/>
                </a:solidFill>
                <a:latin typeface="Open Sans Extra Bold"/>
              </a:rPr>
              <a:t>Arquitecturas física de un procesador multinúcleo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661315" y="2347997"/>
            <a:ext cx="12965371" cy="691030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389622" y="-133350"/>
            <a:ext cx="9508755" cy="1227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54"/>
              </a:lnSpc>
            </a:pPr>
            <a:r>
              <a:rPr lang="en-US" sz="7181">
                <a:solidFill>
                  <a:srgbClr val="FFFFFF"/>
                </a:solidFill>
                <a:latin typeface="Open Sans Extra Bold"/>
              </a:rPr>
              <a:t>Set de instrucciones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3489548" y="-703642"/>
            <a:ext cx="5793986" cy="584714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390769" y="1028700"/>
            <a:ext cx="10200696" cy="8527782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232234" y="1714500"/>
            <a:ext cx="5043372" cy="2337829"/>
            <a:chOff x="0" y="0"/>
            <a:chExt cx="6724496" cy="3117105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6724496" cy="1828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Poppins Medium Bold"/>
                </a:rPr>
                <a:t>Ejemplo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440830"/>
              <a:ext cx="6724496" cy="6762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FFFFFF"/>
                  </a:solidFill>
                  <a:latin typeface="Poppins Light"/>
                </a:rPr>
                <a:t>Intel 12900k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348</Words>
  <Application>Microsoft Office PowerPoint</Application>
  <PresentationFormat>Custom</PresentationFormat>
  <Paragraphs>62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Open Sans Extra Bold</vt:lpstr>
      <vt:lpstr>Poppins Medium</vt:lpstr>
      <vt:lpstr>Open Sans Light</vt:lpstr>
      <vt:lpstr>Arial</vt:lpstr>
      <vt:lpstr>Poppins Medium Bold</vt:lpstr>
      <vt:lpstr>Poppins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Procesadores multicore</dc:title>
  <cp:lastModifiedBy>YOSSHUA ELI CISNEROS VILLASANA</cp:lastModifiedBy>
  <cp:revision>2</cp:revision>
  <dcterms:created xsi:type="dcterms:W3CDTF">2006-08-16T00:00:00Z</dcterms:created>
  <dcterms:modified xsi:type="dcterms:W3CDTF">2022-05-17T15:19:47Z</dcterms:modified>
  <dc:identifier>DAFAFjcSJy0</dc:identifier>
</cp:coreProperties>
</file>

<file path=docProps/thumbnail.jpeg>
</file>